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8"/>
  </p:notesMasterIdLst>
  <p:sldIdLst>
    <p:sldId id="266" r:id="rId2"/>
    <p:sldId id="282" r:id="rId3"/>
    <p:sldId id="268" r:id="rId4"/>
    <p:sldId id="283" r:id="rId5"/>
    <p:sldId id="269" r:id="rId6"/>
    <p:sldId id="274" r:id="rId7"/>
    <p:sldId id="275" r:id="rId8"/>
    <p:sldId id="259" r:id="rId9"/>
    <p:sldId id="265" r:id="rId10"/>
    <p:sldId id="273" r:id="rId11"/>
    <p:sldId id="263" r:id="rId12"/>
    <p:sldId id="271" r:id="rId13"/>
    <p:sldId id="281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76" r:id="rId24"/>
    <p:sldId id="277" r:id="rId25"/>
    <p:sldId id="278" r:id="rId26"/>
    <p:sldId id="272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86348-6DF5-4509-BB50-3E77D4B23C91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E375D-DBD0-4AD9-B36C-01C399BB9A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952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43E77-770B-4025-91EB-80C3A9F26571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634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C1B3A-7CB3-4F40-B976-10311C0E8179}" type="datetimeFigureOut">
              <a:rPr lang="en-US"/>
              <a:pPr>
                <a:defRPr/>
              </a:pPr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A8D83-EBD2-4F23-8897-7B0B44B019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A1381-1C6C-4218-8983-7C04650BF999}" type="datetimeFigureOut">
              <a:rPr lang="en-US"/>
              <a:pPr>
                <a:defRPr/>
              </a:pPr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463CB-DA82-49D6-842D-55C5540783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74C98-CD1A-4CF0-97B0-D7BBFE733F7C}" type="datetimeFigureOut">
              <a:rPr lang="en-US"/>
              <a:pPr>
                <a:defRPr/>
              </a:pPr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0A764-3578-4C9A-B39A-A2FE7950F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8E82C-6258-42D0-A88A-EB14943CECBF}" type="datetimeFigureOut">
              <a:rPr lang="en-US"/>
              <a:pPr>
                <a:defRPr/>
              </a:pPr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A5FA5-B2C4-496F-9867-194F5D945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CEBED-A08F-46DC-943F-48FDDB02CE87}" type="datetimeFigureOut">
              <a:rPr lang="en-US"/>
              <a:pPr>
                <a:defRPr/>
              </a:pPr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09E28-DA14-462E-9253-C641DFFDC3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BA6ED-BBF9-40F6-933B-1DA9BF0BA716}" type="datetimeFigureOut">
              <a:rPr lang="en-US"/>
              <a:pPr>
                <a:defRPr/>
              </a:pPr>
              <a:t>2/3/2014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86312-B84E-4835-9AA6-08978C4E7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6E81D-AF19-4633-A82A-41E81AFDA0E7}" type="datetimeFigureOut">
              <a:rPr lang="en-US"/>
              <a:pPr>
                <a:defRPr/>
              </a:pPr>
              <a:t>2/3/2014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FD8C3-1B09-4300-804F-2C963A541F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869FD-6A5B-4F25-8487-660CA6DCD399}" type="datetimeFigureOut">
              <a:rPr lang="en-US"/>
              <a:pPr>
                <a:defRPr/>
              </a:pPr>
              <a:t>2/3/2014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87A25-2EC9-44EA-B475-E17BCC24B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2AD4C-884F-4345-AE2B-9F0639A13AB7}" type="datetimeFigureOut">
              <a:rPr lang="en-US"/>
              <a:pPr>
                <a:defRPr/>
              </a:pPr>
              <a:t>2/3/2014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D8B1F-DFA5-4C75-A8F1-C3F6C8131F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26D0E-5202-419C-82F8-42D86011BE95}" type="datetimeFigureOut">
              <a:rPr lang="en-US"/>
              <a:pPr>
                <a:defRPr/>
              </a:pPr>
              <a:t>2/3/2014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9E1F2-6900-434A-AB3E-BD6E0ED69A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AA066-555E-4C6A-9676-7BFF7D027873}" type="datetimeFigureOut">
              <a:rPr lang="en-US"/>
              <a:pPr>
                <a:defRPr/>
              </a:pPr>
              <a:t>2/3/2014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AA001-0067-4027-93EC-403A459B8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B5A32AD-67C1-415F-87C5-7D6ADE050B44}" type="datetimeFigureOut">
              <a:rPr lang="en-US"/>
              <a:pPr>
                <a:defRPr/>
              </a:pPr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415B401-D547-4DD8-82FC-446F5E456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PowerPoint_Slide1.sld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219200" y="1905000"/>
            <a:ext cx="7239000" cy="1695450"/>
          </a:xfrm>
        </p:spPr>
        <p:txBody>
          <a:bodyPr/>
          <a:lstStyle/>
          <a:p>
            <a:pPr eaLnBrk="1" hangingPunct="1"/>
            <a:r>
              <a:rPr lang="en-US" b="1" smtClean="0"/>
              <a:t>TechFit : A Tool for Prioritizing Feed Technologies 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16764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000066"/>
                </a:solidFill>
              </a:rPr>
              <a:t>Adugna Tolera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to do scoring and ranking?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143000" y="1371600"/>
            <a:ext cx="7620000" cy="510540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List of potential technologies obtained from the research system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Context relevance and impact potential – by experts at each specific location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Technology attributes (requirement of the technology for land, labor, etc. ) – by experts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Context of farmers (availability of land, labor etc.) – by farmers (interview a group of representative farmers and ask them to score)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Cost benefit analysis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1000" cy="4525963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Short list the best 3-4 technologies for cost-benefit analysis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What does the technology cost?</a:t>
            </a:r>
          </a:p>
          <a:p>
            <a:pPr lvl="1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/>
              <a:t>(type of feed, amount used, % of total feed, cost, % of total feed cost)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What does the technology deliver?</a:t>
            </a:r>
          </a:p>
          <a:p>
            <a:pPr lvl="1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/>
              <a:t>(animal performance measure, % contribution to the performance change, % contribution to income gain)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Is it worthwhile?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Cost-benefit analysis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 eaLnBrk="1" hangingPunct="1"/>
            <a:r>
              <a:rPr lang="en-US" dirty="0" smtClean="0"/>
              <a:t>Method not yet well developed and refined</a:t>
            </a:r>
          </a:p>
          <a:p>
            <a:pPr eaLnBrk="1" hangingPunct="1"/>
            <a:r>
              <a:rPr lang="en-US" dirty="0" smtClean="0"/>
              <a:t>Mostly based on a number of assumptions using partial budget analysis</a:t>
            </a:r>
          </a:p>
          <a:p>
            <a:pPr lvl="1" eaLnBrk="1" hangingPunct="1"/>
            <a:r>
              <a:rPr lang="en-US" dirty="0" smtClean="0"/>
              <a:t>Compare additional costs and additional benefits i.e. marginal benefits</a:t>
            </a:r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4" y="350659"/>
            <a:ext cx="2400265" cy="825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67" y="2436414"/>
            <a:ext cx="2466317" cy="1208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4" y="1268760"/>
            <a:ext cx="241834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35829" y="350659"/>
            <a:ext cx="5568619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Intervention name</a:t>
            </a:r>
          </a:p>
          <a:p>
            <a:endParaRPr lang="en-US" sz="800" dirty="0"/>
          </a:p>
          <a:p>
            <a:r>
              <a:rPr lang="en-US" dirty="0" smtClean="0"/>
              <a:t>Clear description focusing processes and actions with pictures and glossary for specific terms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035829" y="1430779"/>
            <a:ext cx="5568619" cy="47705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Technical Information</a:t>
            </a:r>
          </a:p>
          <a:p>
            <a:endParaRPr lang="en-US" sz="800" dirty="0"/>
          </a:p>
          <a:p>
            <a:r>
              <a:rPr lang="en-US" b="1" dirty="0" smtClean="0"/>
              <a:t>Key technology attributes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Land area required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Labour, including gender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Skills/Knowledge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Cash/Credit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External inputs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Capital / infrastructure</a:t>
            </a:r>
          </a:p>
          <a:p>
            <a:endParaRPr lang="en-US" sz="800" dirty="0"/>
          </a:p>
          <a:p>
            <a:r>
              <a:rPr lang="en-US" b="1" dirty="0" smtClean="0"/>
              <a:t>Applicability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Purpose / Addresses constraints – opportunities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Which animal?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Agroecological</a:t>
            </a:r>
            <a:r>
              <a:rPr lang="en-US" dirty="0" smtClean="0"/>
              <a:t>, farming system  suitability including socio-cultural issues (e.g., taboos) if applicable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Scale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History of use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Potential to integrate with 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7531" y="3788311"/>
            <a:ext cx="2496277" cy="16389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Benefits</a:t>
            </a:r>
          </a:p>
          <a:p>
            <a:endParaRPr lang="en-US" sz="8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Primary (including time dimension, etc.)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Secondary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47531" y="5542693"/>
            <a:ext cx="8256917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Adoptability characteristics</a:t>
            </a:r>
          </a:p>
          <a:p>
            <a:endParaRPr lang="en-US" sz="8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(=conclusion: simplicity, </a:t>
            </a:r>
            <a:r>
              <a:rPr lang="en-US" dirty="0" err="1" smtClean="0"/>
              <a:t>observability</a:t>
            </a:r>
            <a:r>
              <a:rPr lang="en-US" dirty="0" smtClean="0"/>
              <a:t>, use, etc.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197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 bwMode="auto">
          <a:xfrm>
            <a:off x="3048000" y="15081"/>
            <a:ext cx="6096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Arial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GB" sz="3200" kern="1200" dirty="0" smtClean="0">
                <a:solidFill>
                  <a:schemeClr val="tx1"/>
                </a:solidFill>
                <a:latin typeface="Calibri" pitchFamily="34" charset="0"/>
              </a:rPr>
              <a:t>Adoptability Protocol - Process</a:t>
            </a:r>
            <a:endParaRPr lang="en-GB" sz="3200" kern="12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40278" y="847560"/>
            <a:ext cx="567690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lvl="0" indent="-185738">
              <a:buFont typeface="Arial" pitchFamily="34" charset="0"/>
              <a:buChar char="•"/>
            </a:pPr>
            <a:r>
              <a:rPr lang="en-GB" sz="1800" dirty="0" smtClean="0">
                <a:latin typeface="Calibri" pitchFamily="34" charset="0"/>
              </a:rPr>
              <a:t>Past experiences regarding introduction of technologies, including uptake, community feeling, etc. </a:t>
            </a:r>
          </a:p>
          <a:p>
            <a:pPr marL="185738" lvl="0" indent="-185738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latin typeface="Calibri" pitchFamily="34" charset="0"/>
              </a:rPr>
              <a:t>Ranking of livelihood ambitions/aspirations in general and for agriculture and livestock in particular</a:t>
            </a:r>
            <a:endParaRPr lang="en-GB" sz="1800" dirty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81400" y="2514600"/>
            <a:ext cx="5105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1800" dirty="0" smtClean="0">
                <a:solidFill>
                  <a:srgbClr val="FF0000"/>
                </a:solidFill>
                <a:latin typeface="Calibri" pitchFamily="34" charset="0"/>
              </a:rPr>
              <a:t>After becoming more and more reductionist and analytical, bring it back into the broader perspective Objective </a:t>
            </a:r>
            <a:r>
              <a:rPr lang="en-GB" sz="1800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 Subjective</a:t>
            </a:r>
            <a:endParaRPr lang="en-GB" sz="18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67400" y="3886200"/>
            <a:ext cx="32766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>
              <a:buFont typeface="Wingdings" pitchFamily="2" charset="2"/>
              <a:buChar char="§"/>
            </a:pPr>
            <a:r>
              <a:rPr lang="en-GB" sz="1800" b="1" dirty="0" smtClean="0">
                <a:latin typeface="Calibri" pitchFamily="34" charset="0"/>
              </a:rPr>
              <a:t>FGD on options</a:t>
            </a:r>
          </a:p>
          <a:p>
            <a:pPr marL="285750" indent="-200025">
              <a:buFont typeface="Arial" pitchFamily="34" charset="0"/>
              <a:buChar char="•"/>
            </a:pPr>
            <a:r>
              <a:rPr lang="en-GB" sz="1800" dirty="0" smtClean="0">
                <a:latin typeface="Calibri" pitchFamily="34" charset="0"/>
              </a:rPr>
              <a:t>Give info on options</a:t>
            </a:r>
          </a:p>
          <a:p>
            <a:pPr marL="285750" indent="-200025">
              <a:buFont typeface="Arial" pitchFamily="34" charset="0"/>
              <a:buChar char="•"/>
            </a:pPr>
            <a:r>
              <a:rPr lang="en-GB" sz="1800" dirty="0" smtClean="0">
                <a:latin typeface="Calibri" pitchFamily="34" charset="0"/>
              </a:rPr>
              <a:t>Ask community to rank </a:t>
            </a:r>
          </a:p>
          <a:p>
            <a:pPr marL="285750" indent="-200025">
              <a:buFont typeface="Arial" pitchFamily="34" charset="0"/>
              <a:buChar char="•"/>
            </a:pPr>
            <a:r>
              <a:rPr lang="en-GB" sz="1800" dirty="0" smtClean="0">
                <a:latin typeface="Calibri" pitchFamily="34" charset="0"/>
              </a:rPr>
              <a:t>Discuss ranking, ‘why’, etc. (guiding points/questions)</a:t>
            </a:r>
          </a:p>
          <a:p>
            <a:pPr marL="271463" indent="-185738">
              <a:spcBef>
                <a:spcPts val="1200"/>
              </a:spcBef>
              <a:buFont typeface="Wingdings" pitchFamily="2" charset="2"/>
              <a:buChar char="§"/>
            </a:pPr>
            <a:r>
              <a:rPr lang="en-GB" sz="1800" b="1" dirty="0" smtClean="0">
                <a:latin typeface="Calibri" pitchFamily="34" charset="0"/>
              </a:rPr>
              <a:t>Link to CBA data</a:t>
            </a:r>
          </a:p>
          <a:p>
            <a:pPr marL="271463" indent="-185738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1800" b="1" dirty="0" smtClean="0">
                <a:latin typeface="Calibri" pitchFamily="34" charset="0"/>
              </a:rPr>
              <a:t>Select trial farmers for AR </a:t>
            </a:r>
            <a:r>
              <a:rPr lang="en-US" sz="1800" dirty="0" smtClean="0">
                <a:latin typeface="Calibri" pitchFamily="34" charset="0"/>
              </a:rPr>
              <a:t>(model or pioneer farmers)</a:t>
            </a:r>
            <a:endParaRPr lang="en-GB" sz="1800" b="1" dirty="0" smtClean="0">
              <a:latin typeface="Calibri" pitchFamily="34" charset="0"/>
            </a:endParaRPr>
          </a:p>
        </p:txBody>
      </p:sp>
      <p:sp>
        <p:nvSpPr>
          <p:cNvPr id="6" name="Curved Right Arrow 5"/>
          <p:cNvSpPr/>
          <p:nvPr/>
        </p:nvSpPr>
        <p:spPr bwMode="auto">
          <a:xfrm rot="10096233">
            <a:off x="8214350" y="1323624"/>
            <a:ext cx="609600" cy="2977908"/>
          </a:xfrm>
          <a:prstGeom prst="curved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7" name="Picture 3" descr="C:\Users\melina\Desktop\Presentation photo Ludhiana\Focus group discussion 1.1.jpg"/>
          <p:cNvPicPr>
            <a:picLocks noChangeAspect="1" noChangeArrowheads="1"/>
          </p:cNvPicPr>
          <p:nvPr/>
        </p:nvPicPr>
        <p:blipFill rotWithShape="1">
          <a:blip r:embed="rId2" cstate="print"/>
          <a:srcRect l="6217" t="14636" r="17911"/>
          <a:stretch/>
        </p:blipFill>
        <p:spPr bwMode="auto">
          <a:xfrm>
            <a:off x="351973" y="870266"/>
            <a:ext cx="1327249" cy="118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429000"/>
            <a:ext cx="1828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Down Arrow 10"/>
          <p:cNvSpPr/>
          <p:nvPr/>
        </p:nvSpPr>
        <p:spPr bwMode="auto">
          <a:xfrm rot="19264094">
            <a:off x="1104994" y="1656823"/>
            <a:ext cx="656569" cy="2081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GB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12" name="Picture 2" descr="C:\Users\melina\Desktop\Presentation photo Ludhiana\Individual interview.jpg"/>
          <p:cNvPicPr>
            <a:picLocks noChangeAspect="1" noChangeArrowheads="1"/>
          </p:cNvPicPr>
          <p:nvPr/>
        </p:nvPicPr>
        <p:blipFill rotWithShape="1">
          <a:blip r:embed="rId4" cstate="print"/>
          <a:srcRect r="35001"/>
          <a:stretch/>
        </p:blipFill>
        <p:spPr bwMode="auto">
          <a:xfrm>
            <a:off x="914400" y="2133600"/>
            <a:ext cx="1042874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2"/>
          <p:cNvGrpSpPr/>
          <p:nvPr/>
        </p:nvGrpSpPr>
        <p:grpSpPr>
          <a:xfrm>
            <a:off x="3533519" y="4734218"/>
            <a:ext cx="505081" cy="523582"/>
            <a:chOff x="3717319" y="4595228"/>
            <a:chExt cx="505081" cy="523582"/>
          </a:xfrm>
        </p:grpSpPr>
        <p:sp>
          <p:nvSpPr>
            <p:cNvPr id="14" name="Down Arrow 13"/>
            <p:cNvSpPr/>
            <p:nvPr/>
          </p:nvSpPr>
          <p:spPr bwMode="auto">
            <a:xfrm rot="17921837">
              <a:off x="3936650" y="4499978"/>
              <a:ext cx="190500" cy="381000"/>
            </a:xfrm>
            <a:prstGeom prst="down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GB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5" name="Down Arrow 14"/>
            <p:cNvSpPr/>
            <p:nvPr/>
          </p:nvSpPr>
          <p:spPr bwMode="auto">
            <a:xfrm rot="18844891">
              <a:off x="3846256" y="4627124"/>
              <a:ext cx="190500" cy="381000"/>
            </a:xfrm>
            <a:prstGeom prst="down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GB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6" name="Down Arrow 15"/>
            <p:cNvSpPr/>
            <p:nvPr/>
          </p:nvSpPr>
          <p:spPr bwMode="auto">
            <a:xfrm rot="19845920">
              <a:off x="3717319" y="4737810"/>
              <a:ext cx="190500" cy="381000"/>
            </a:xfrm>
            <a:prstGeom prst="down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GB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7" name="Picture 3" descr="C:\Users\melina\Desktop\Presentation photo Ludhiana\Focus group discussion 1.1.jpg"/>
          <p:cNvPicPr>
            <a:picLocks noChangeAspect="1" noChangeArrowheads="1"/>
          </p:cNvPicPr>
          <p:nvPr/>
        </p:nvPicPr>
        <p:blipFill rotWithShape="1">
          <a:blip r:embed="rId2" cstate="print"/>
          <a:srcRect l="6217" t="14636" r="17911"/>
          <a:stretch/>
        </p:blipFill>
        <p:spPr bwMode="auto">
          <a:xfrm>
            <a:off x="4267200" y="4298479"/>
            <a:ext cx="1609960" cy="1721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516971"/>
              </p:ext>
            </p:extLst>
          </p:nvPr>
        </p:nvGraphicFramePr>
        <p:xfrm>
          <a:off x="152400" y="762000"/>
          <a:ext cx="8763000" cy="57276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6718"/>
                <a:gridCol w="6366282"/>
              </a:tblGrid>
              <a:tr h="5333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noProof="0" dirty="0" smtClean="0">
                          <a:effectLst/>
                          <a:latin typeface="Calibri" pitchFamily="34" charset="0"/>
                        </a:rPr>
                        <a:t>Factor</a:t>
                      </a:r>
                      <a:endParaRPr lang="en-GB" sz="2400" noProof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535" marR="6653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noProof="0" smtClean="0">
                          <a:effectLst/>
                          <a:latin typeface="Calibri" pitchFamily="34" charset="0"/>
                        </a:rPr>
                        <a:t>Guiding</a:t>
                      </a:r>
                      <a:r>
                        <a:rPr lang="en-GB" sz="2400" baseline="0" noProof="0" smtClean="0">
                          <a:effectLst/>
                          <a:latin typeface="Calibri" pitchFamily="34" charset="0"/>
                        </a:rPr>
                        <a:t> p</a:t>
                      </a:r>
                      <a:r>
                        <a:rPr lang="en-GB" sz="2400" noProof="0" smtClean="0">
                          <a:effectLst/>
                          <a:latin typeface="Calibri" pitchFamily="34" charset="0"/>
                        </a:rPr>
                        <a:t>oints/questions to</a:t>
                      </a:r>
                      <a:r>
                        <a:rPr lang="en-GB" sz="2400" baseline="0" noProof="0" smtClean="0">
                          <a:effectLst/>
                          <a:latin typeface="Calibri" pitchFamily="34" charset="0"/>
                        </a:rPr>
                        <a:t> keep in mind in FGD</a:t>
                      </a:r>
                      <a:endParaRPr lang="en-GB" sz="2400" noProof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535" marR="66535" marT="0" marB="0" anchor="ctr"/>
                </a:tc>
              </a:tr>
              <a:tr h="10032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200" noProof="0" dirty="0" smtClean="0">
                          <a:effectLst/>
                          <a:latin typeface="Calibri" pitchFamily="34" charset="0"/>
                        </a:rPr>
                        <a:t>Relative advantage superiority </a:t>
                      </a:r>
                      <a:endParaRPr lang="en-GB" sz="2200" noProof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535" marR="6653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 noProof="0" dirty="0" smtClean="0">
                          <a:effectLst/>
                          <a:latin typeface="Calibri" pitchFamily="34" charset="0"/>
                          <a:sym typeface="Wingdings"/>
                        </a:rPr>
                        <a:t>CBA analysis, but subjective points may be raised in group</a:t>
                      </a:r>
                    </a:p>
                    <a:p>
                      <a:pPr marL="285750" indent="-200025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GB" sz="2000" noProof="0" dirty="0" smtClean="0">
                          <a:effectLst/>
                          <a:latin typeface="Calibri" pitchFamily="34" charset="0"/>
                          <a:ea typeface="Calibri"/>
                          <a:cs typeface="Times New Roman"/>
                          <a:sym typeface="Wingdings"/>
                        </a:rPr>
                        <a:t>Quality</a:t>
                      </a:r>
                      <a:r>
                        <a:rPr lang="en-GB" sz="2000" baseline="0" noProof="0" dirty="0" smtClean="0">
                          <a:effectLst/>
                          <a:latin typeface="Calibri" pitchFamily="34" charset="0"/>
                          <a:ea typeface="Calibri"/>
                          <a:cs typeface="Times New Roman"/>
                          <a:sym typeface="Wingdings"/>
                        </a:rPr>
                        <a:t> of labour (drudgery), etc. </a:t>
                      </a:r>
                      <a:endParaRPr lang="en-GB" sz="2000" noProof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535" marR="66535" marT="0" marB="0" anchor="ctr"/>
                </a:tc>
              </a:tr>
              <a:tr h="13301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200" noProof="0" dirty="0" smtClean="0">
                          <a:effectLst/>
                          <a:latin typeface="Calibri" pitchFamily="34" charset="0"/>
                        </a:rPr>
                        <a:t>Compatibility </a:t>
                      </a:r>
                      <a:endParaRPr lang="en-GB" sz="2200" noProof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535" marR="66535" marT="0" marB="0" anchor="ctr"/>
                </a:tc>
                <a:tc>
                  <a:txBody>
                    <a:bodyPr/>
                    <a:lstStyle/>
                    <a:p>
                      <a:pPr marL="285750" lvl="0" indent="-200025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en-GB" sz="2000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Riskiness </a:t>
                      </a:r>
                      <a:r>
                        <a:rPr lang="en-GB" sz="2000" i="0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-</a:t>
                      </a:r>
                      <a:r>
                        <a:rPr lang="en-GB" sz="2000" kern="1200" baseline="0" noProof="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technology, risk aversion </a:t>
                      </a:r>
                    </a:p>
                    <a:p>
                      <a:pPr marL="285750" lvl="0" indent="-200025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GB" sz="2000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Social acceptability</a:t>
                      </a:r>
                      <a:r>
                        <a:rPr lang="en-GB" sz="2000" kern="1200" baseline="0" noProof="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&amp;/or</a:t>
                      </a:r>
                      <a:r>
                        <a:rPr lang="en-GB" sz="2000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taboos </a:t>
                      </a:r>
                    </a:p>
                    <a:p>
                      <a:pPr marL="285750" lvl="0" indent="-200025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GB" sz="2000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Effect</a:t>
                      </a:r>
                      <a:r>
                        <a:rPr lang="en-GB" sz="2000" kern="1200" baseline="0" noProof="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on gender</a:t>
                      </a:r>
                      <a:r>
                        <a:rPr lang="en-GB" sz="2000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aspects</a:t>
                      </a:r>
                      <a:r>
                        <a:rPr lang="en-GB" sz="2000" kern="1200" baseline="0" noProof="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or c</a:t>
                      </a:r>
                      <a:r>
                        <a:rPr lang="en-GB" sz="2000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hild labour</a:t>
                      </a:r>
                    </a:p>
                    <a:p>
                      <a:pPr marL="285750" lvl="0" indent="-200025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GB" sz="2000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Possibility of adapting to or in local situation</a:t>
                      </a:r>
                    </a:p>
                  </a:txBody>
                  <a:tcPr marL="66535" marR="66535" marT="0" marB="0" anchor="ctr"/>
                </a:tc>
              </a:tr>
              <a:tr h="6742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200" noProof="0" dirty="0" smtClean="0">
                          <a:effectLst/>
                          <a:latin typeface="Calibri" pitchFamily="34" charset="0"/>
                        </a:rPr>
                        <a:t>Complexity</a:t>
                      </a:r>
                      <a:endParaRPr lang="en-GB" sz="2200" noProof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535" marR="6653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 noProof="0" dirty="0" smtClean="0">
                          <a:effectLst/>
                          <a:latin typeface="Calibri" pitchFamily="34" charset="0"/>
                        </a:rPr>
                        <a:t>Relatable to something</a:t>
                      </a:r>
                      <a:r>
                        <a:rPr lang="en-GB" sz="2000" baseline="0" noProof="0" dirty="0" smtClean="0">
                          <a:effectLst/>
                          <a:latin typeface="Calibri" pitchFamily="34" charset="0"/>
                        </a:rPr>
                        <a:t> simple, familiar, routine, etc. </a:t>
                      </a:r>
                      <a:endParaRPr lang="en-GB" sz="2000" noProof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535" marR="66535" marT="0" marB="0" anchor="ctr"/>
                </a:tc>
              </a:tr>
              <a:tr h="6742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200" noProof="0" dirty="0" err="1" smtClean="0">
                          <a:effectLst/>
                          <a:latin typeface="Calibri" pitchFamily="34" charset="0"/>
                        </a:rPr>
                        <a:t>Trialability</a:t>
                      </a:r>
                      <a:r>
                        <a:rPr lang="en-GB" sz="2200" noProof="0" dirty="0" smtClean="0">
                          <a:effectLst/>
                          <a:latin typeface="Calibri" pitchFamily="34" charset="0"/>
                        </a:rPr>
                        <a:t> </a:t>
                      </a:r>
                      <a:endParaRPr lang="en-GB" sz="2200" noProof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535" marR="6653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 noProof="0" dirty="0" smtClean="0">
                          <a:effectLst/>
                          <a:latin typeface="Calibri" pitchFamily="34" charset="0"/>
                          <a:sym typeface="Wingdings"/>
                        </a:rPr>
                        <a:t>Resources present</a:t>
                      </a:r>
                      <a:r>
                        <a:rPr lang="en-GB" sz="2000" baseline="0" noProof="0" dirty="0" smtClean="0">
                          <a:effectLst/>
                          <a:latin typeface="Calibri" pitchFamily="34" charset="0"/>
                          <a:sym typeface="Wingdings"/>
                        </a:rPr>
                        <a:t> for implementation</a:t>
                      </a:r>
                      <a:endParaRPr lang="en-GB" sz="2000" noProof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535" marR="66535" marT="0" marB="0" anchor="ctr"/>
                </a:tc>
              </a:tr>
              <a:tr h="6742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200" noProof="0" smtClean="0">
                          <a:effectLst/>
                          <a:latin typeface="Calibri" pitchFamily="34" charset="0"/>
                        </a:rPr>
                        <a:t>Observability</a:t>
                      </a:r>
                      <a:endParaRPr lang="en-GB" sz="2200" noProof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535" marR="6653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 noProof="0" dirty="0" smtClean="0">
                          <a:effectLst/>
                          <a:latin typeface="Calibri" pitchFamily="34" charset="0"/>
                          <a:sym typeface="Wingdings"/>
                        </a:rPr>
                        <a:t>(</a:t>
                      </a:r>
                      <a:r>
                        <a:rPr lang="en-GB" sz="2000" i="1" noProof="0" dirty="0" smtClean="0">
                          <a:effectLst/>
                          <a:latin typeface="Calibri" pitchFamily="34" charset="0"/>
                          <a:sym typeface="Wingdings"/>
                        </a:rPr>
                        <a:t>Should</a:t>
                      </a:r>
                      <a:r>
                        <a:rPr lang="en-GB" sz="2000" i="1" baseline="0" noProof="0" dirty="0" smtClean="0">
                          <a:effectLst/>
                          <a:latin typeface="Calibri" pitchFamily="34" charset="0"/>
                          <a:sym typeface="Wingdings"/>
                        </a:rPr>
                        <a:t> perhaps be made as </a:t>
                      </a:r>
                      <a:r>
                        <a:rPr lang="en-GB" sz="2000" i="1" baseline="0" noProof="0" dirty="0" err="1" smtClean="0">
                          <a:effectLst/>
                          <a:latin typeface="Calibri" pitchFamily="34" charset="0"/>
                          <a:sym typeface="Wingdings"/>
                        </a:rPr>
                        <a:t>Techfit</a:t>
                      </a:r>
                      <a:r>
                        <a:rPr lang="en-GB" sz="2000" i="1" baseline="0" noProof="0" dirty="0" smtClean="0">
                          <a:effectLst/>
                          <a:latin typeface="Calibri" pitchFamily="34" charset="0"/>
                          <a:sym typeface="Wingdings"/>
                        </a:rPr>
                        <a:t> filtre</a:t>
                      </a:r>
                      <a:r>
                        <a:rPr lang="en-GB" sz="2000" baseline="0" noProof="0" dirty="0" smtClean="0">
                          <a:effectLst/>
                          <a:latin typeface="Calibri" pitchFamily="34" charset="0"/>
                          <a:sym typeface="Wingdings"/>
                        </a:rPr>
                        <a:t>)</a:t>
                      </a:r>
                      <a:endParaRPr lang="en-GB" sz="2000" noProof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535" marR="66535" marT="0" marB="0" anchor="ctr"/>
                </a:tc>
              </a:tr>
              <a:tr h="838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200" noProof="0" dirty="0" smtClean="0"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Delivery process</a:t>
                      </a:r>
                      <a:endParaRPr lang="en-GB" sz="2200" noProof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535" marR="66535" marT="0" marB="0" anchor="ctr"/>
                </a:tc>
                <a:tc>
                  <a:txBody>
                    <a:bodyPr/>
                    <a:lstStyle/>
                    <a:p>
                      <a:pPr marL="271463" indent="-185738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noProof="0" dirty="0" smtClean="0"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Competence, capacity</a:t>
                      </a:r>
                      <a:r>
                        <a:rPr lang="en-US" sz="2000" baseline="0" noProof="0" dirty="0" smtClean="0"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 &amp; buy-in of local extension staff</a:t>
                      </a:r>
                    </a:p>
                    <a:p>
                      <a:pPr marL="271463" indent="-185738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baseline="0" noProof="0" dirty="0" smtClean="0"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Enabling environment</a:t>
                      </a:r>
                      <a:endParaRPr lang="en-GB" sz="2000" noProof="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535" marR="66535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Autofit/>
          </a:bodyPr>
          <a:lstStyle/>
          <a:p>
            <a:pPr lvl="0"/>
            <a:r>
              <a:rPr lang="en-GB" sz="1400" dirty="0"/>
              <a:t>Main constraint</a:t>
            </a:r>
          </a:p>
          <a:p>
            <a:pPr lvl="1"/>
            <a:r>
              <a:rPr lang="en-GB" sz="1400" dirty="0"/>
              <a:t>Seasonality</a:t>
            </a:r>
          </a:p>
          <a:p>
            <a:pPr lvl="1"/>
            <a:r>
              <a:rPr lang="en-GB" sz="1400" dirty="0"/>
              <a:t>Quantity</a:t>
            </a:r>
          </a:p>
          <a:p>
            <a:pPr lvl="1"/>
            <a:r>
              <a:rPr lang="en-GB" sz="1400" dirty="0"/>
              <a:t>Quality</a:t>
            </a:r>
          </a:p>
          <a:p>
            <a:pPr lvl="0"/>
            <a:r>
              <a:rPr lang="en-GB" sz="1400" dirty="0"/>
              <a:t>Dominant commodity</a:t>
            </a:r>
          </a:p>
          <a:p>
            <a:pPr lvl="1"/>
            <a:r>
              <a:rPr lang="en-GB" sz="1400" dirty="0"/>
              <a:t>Beef</a:t>
            </a:r>
          </a:p>
          <a:p>
            <a:pPr lvl="1"/>
            <a:r>
              <a:rPr lang="en-GB" sz="1400" dirty="0"/>
              <a:t>Dairy</a:t>
            </a:r>
          </a:p>
          <a:p>
            <a:pPr lvl="1"/>
            <a:r>
              <a:rPr lang="en-GB" sz="1400" dirty="0"/>
              <a:t>Sheep/Goats</a:t>
            </a:r>
          </a:p>
          <a:p>
            <a:pPr lvl="1"/>
            <a:r>
              <a:rPr lang="en-GB" sz="1400" dirty="0"/>
              <a:t>Pigs/poultry</a:t>
            </a:r>
          </a:p>
          <a:p>
            <a:pPr lvl="0"/>
            <a:r>
              <a:rPr lang="en-GB" sz="1400" dirty="0"/>
              <a:t>Farming system</a:t>
            </a:r>
          </a:p>
          <a:p>
            <a:pPr lvl="1"/>
            <a:r>
              <a:rPr lang="en-GB" sz="1400" dirty="0"/>
              <a:t>Pastoral</a:t>
            </a:r>
          </a:p>
          <a:p>
            <a:pPr lvl="1"/>
            <a:r>
              <a:rPr lang="en-GB" sz="1400" dirty="0"/>
              <a:t>Agro-pastoral/mixed</a:t>
            </a:r>
          </a:p>
          <a:p>
            <a:pPr lvl="1"/>
            <a:r>
              <a:rPr lang="en-GB" sz="1400" dirty="0"/>
              <a:t>Intensive/mixed (crop-livestock)</a:t>
            </a:r>
          </a:p>
          <a:p>
            <a:pPr lvl="1"/>
            <a:r>
              <a:rPr lang="en-GB" sz="1400" dirty="0"/>
              <a:t>Landless</a:t>
            </a:r>
          </a:p>
          <a:p>
            <a:pPr lvl="0"/>
            <a:r>
              <a:rPr lang="en-GB" sz="1400" dirty="0"/>
              <a:t>Core context attributes</a:t>
            </a:r>
          </a:p>
          <a:p>
            <a:pPr lvl="1"/>
            <a:r>
              <a:rPr lang="en-GB" sz="1400" dirty="0"/>
              <a:t>Requirement for land</a:t>
            </a:r>
          </a:p>
          <a:p>
            <a:pPr lvl="1"/>
            <a:r>
              <a:rPr lang="en-GB" sz="1400" dirty="0"/>
              <a:t>Requirement for labour</a:t>
            </a:r>
          </a:p>
          <a:p>
            <a:pPr lvl="1"/>
            <a:r>
              <a:rPr lang="en-GB" sz="1400" dirty="0"/>
              <a:t>Requirement for cash credit</a:t>
            </a:r>
          </a:p>
          <a:p>
            <a:pPr lvl="1"/>
            <a:r>
              <a:rPr lang="en-GB" sz="1400" dirty="0"/>
              <a:t>Requirement for inputs</a:t>
            </a:r>
          </a:p>
          <a:p>
            <a:pPr lvl="1"/>
            <a:r>
              <a:rPr lang="en-GB" sz="1400" dirty="0"/>
              <a:t>Requirement for knowledge/skills</a:t>
            </a:r>
          </a:p>
          <a:p>
            <a:endParaRPr lang="en-GB" sz="14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Data we need to derive from FEAST to feed into </a:t>
            </a:r>
            <a:r>
              <a:rPr lang="en-GB" b="1" dirty="0" err="1"/>
              <a:t>Techfit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Consult seasonal calendar – estimate proportion of minimum availability to maximum availability</a:t>
            </a:r>
          </a:p>
          <a:p>
            <a:pPr lvl="1"/>
            <a:r>
              <a:rPr lang="en-GB" dirty="0"/>
              <a:t>1.0 = 0</a:t>
            </a:r>
          </a:p>
          <a:p>
            <a:pPr lvl="1"/>
            <a:r>
              <a:rPr lang="en-GB" dirty="0"/>
              <a:t>&gt;0.75 = 1</a:t>
            </a:r>
          </a:p>
          <a:p>
            <a:pPr lvl="1"/>
            <a:r>
              <a:rPr lang="en-GB" dirty="0"/>
              <a:t>&gt;0.5 = 2</a:t>
            </a:r>
          </a:p>
          <a:p>
            <a:pPr lvl="1"/>
            <a:r>
              <a:rPr lang="en-GB" dirty="0"/>
              <a:t>&gt;0.25 = 3</a:t>
            </a:r>
          </a:p>
          <a:p>
            <a:pPr lvl="1"/>
            <a:r>
              <a:rPr lang="en-GB" dirty="0"/>
              <a:t>&gt;0.0 = 4</a:t>
            </a:r>
          </a:p>
          <a:p>
            <a:r>
              <a:rPr lang="en-GB" dirty="0" smtClean="0"/>
              <a:t>Is </a:t>
            </a:r>
            <a:r>
              <a:rPr lang="en-GB" dirty="0"/>
              <a:t>minimum in the dry/winter season? – Winter season scarcity</a:t>
            </a:r>
          </a:p>
          <a:p>
            <a:r>
              <a:rPr lang="en-GB" dirty="0"/>
              <a:t>Is minimum in the growing season? – Growing season scarcity</a:t>
            </a:r>
          </a:p>
          <a:p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Seasonality</a:t>
            </a:r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If you place more basal feed in front of your animals would they consume it?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With extreme enthusiasm </a:t>
            </a:r>
            <a:r>
              <a:rPr lang="en-GB" dirty="0" smtClean="0"/>
              <a:t>= </a:t>
            </a:r>
            <a:r>
              <a:rPr lang="en-GB" dirty="0"/>
              <a:t>4</a:t>
            </a:r>
          </a:p>
          <a:p>
            <a:pPr lvl="1"/>
            <a:r>
              <a:rPr lang="en-GB" dirty="0"/>
              <a:t>With considerable interest </a:t>
            </a:r>
            <a:r>
              <a:rPr lang="en-GB" dirty="0" smtClean="0"/>
              <a:t>= </a:t>
            </a:r>
            <a:r>
              <a:rPr lang="en-GB" dirty="0"/>
              <a:t>3</a:t>
            </a:r>
          </a:p>
          <a:p>
            <a:pPr lvl="1"/>
            <a:r>
              <a:rPr lang="en-GB" dirty="0"/>
              <a:t>With some interest = 2</a:t>
            </a:r>
          </a:p>
          <a:p>
            <a:pPr lvl="1"/>
            <a:r>
              <a:rPr lang="en-GB" dirty="0"/>
              <a:t>Yes but not immediately = 1</a:t>
            </a:r>
          </a:p>
          <a:p>
            <a:pPr lvl="1"/>
            <a:r>
              <a:rPr lang="en-GB" dirty="0"/>
              <a:t>No = 0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r>
              <a:rPr lang="en-GB" dirty="0"/>
              <a:t>Something also about interest in supplemental/high quality feed?</a:t>
            </a:r>
          </a:p>
          <a:p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Quantity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If you </a:t>
            </a:r>
            <a:r>
              <a:rPr lang="en-GB" dirty="0" smtClean="0"/>
              <a:t>placed </a:t>
            </a:r>
            <a:r>
              <a:rPr lang="en-GB" dirty="0"/>
              <a:t>more basal feed in front of your animals would they consume it?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With extreme enthusiasm </a:t>
            </a:r>
            <a:r>
              <a:rPr lang="en-GB" dirty="0" smtClean="0"/>
              <a:t>= </a:t>
            </a:r>
            <a:r>
              <a:rPr lang="en-GB" dirty="0"/>
              <a:t>0</a:t>
            </a:r>
          </a:p>
          <a:p>
            <a:pPr lvl="1"/>
            <a:r>
              <a:rPr lang="en-GB" dirty="0"/>
              <a:t>With considerable interest </a:t>
            </a:r>
            <a:r>
              <a:rPr lang="en-GB" dirty="0" smtClean="0"/>
              <a:t>= </a:t>
            </a:r>
            <a:r>
              <a:rPr lang="en-GB" dirty="0"/>
              <a:t>1</a:t>
            </a:r>
          </a:p>
          <a:p>
            <a:pPr lvl="1"/>
            <a:r>
              <a:rPr lang="en-GB" dirty="0"/>
              <a:t>With some interest = 2</a:t>
            </a:r>
          </a:p>
          <a:p>
            <a:pPr lvl="1"/>
            <a:r>
              <a:rPr lang="en-GB" dirty="0"/>
              <a:t>Yes but not immediately = </a:t>
            </a:r>
            <a:r>
              <a:rPr lang="en-GB" dirty="0" smtClean="0"/>
              <a:t>3</a:t>
            </a:r>
            <a:endParaRPr lang="en-GB" dirty="0"/>
          </a:p>
          <a:p>
            <a:pPr lvl="1"/>
            <a:r>
              <a:rPr lang="en-GB" dirty="0"/>
              <a:t>No = </a:t>
            </a:r>
            <a:r>
              <a:rPr lang="en-GB" dirty="0" smtClean="0"/>
              <a:t>4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have a common understanding, interpretation and application of the tool</a:t>
            </a:r>
          </a:p>
          <a:p>
            <a:r>
              <a:rPr lang="en-US" dirty="0" smtClean="0"/>
              <a:t>To learn how to score and match technology attributes and context attributes of farmers</a:t>
            </a:r>
          </a:p>
          <a:p>
            <a:r>
              <a:rPr lang="en-US" dirty="0" smtClean="0"/>
              <a:t>To customize the application of the tool to the local context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Commodity focus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Autofit/>
          </a:bodyPr>
          <a:lstStyle/>
          <a:p>
            <a:r>
              <a:rPr lang="en-GB" sz="1800" dirty="0"/>
              <a:t>On a scale from 1 to 10 how important are the following enterprises to </a:t>
            </a:r>
            <a:r>
              <a:rPr lang="en-GB" sz="1800" dirty="0" smtClean="0"/>
              <a:t>cash income:</a:t>
            </a:r>
          </a:p>
          <a:p>
            <a:pPr lvl="1"/>
            <a:r>
              <a:rPr lang="en-GB" sz="1800" dirty="0" smtClean="0"/>
              <a:t>Beef</a:t>
            </a:r>
            <a:endParaRPr lang="en-GB" sz="1800" dirty="0"/>
          </a:p>
          <a:p>
            <a:pPr lvl="2"/>
            <a:r>
              <a:rPr lang="en-GB" sz="1800" dirty="0"/>
              <a:t>Fattening</a:t>
            </a:r>
          </a:p>
          <a:p>
            <a:pPr lvl="2"/>
            <a:r>
              <a:rPr lang="en-GB" sz="1800" dirty="0"/>
              <a:t>Breeding stock</a:t>
            </a:r>
          </a:p>
          <a:p>
            <a:pPr lvl="1"/>
            <a:r>
              <a:rPr lang="en-GB" sz="1800" dirty="0"/>
              <a:t>Dairy</a:t>
            </a:r>
          </a:p>
          <a:p>
            <a:pPr lvl="1"/>
            <a:r>
              <a:rPr lang="en-GB" sz="1800" dirty="0"/>
              <a:t>Sheep/Goats</a:t>
            </a:r>
          </a:p>
          <a:p>
            <a:pPr lvl="2"/>
            <a:r>
              <a:rPr lang="en-GB" sz="1800" dirty="0"/>
              <a:t>Fattening</a:t>
            </a:r>
          </a:p>
          <a:p>
            <a:pPr lvl="2"/>
            <a:r>
              <a:rPr lang="en-GB" sz="1800" dirty="0"/>
              <a:t>Breeding </a:t>
            </a:r>
            <a:r>
              <a:rPr lang="en-GB" sz="1800" dirty="0" smtClean="0"/>
              <a:t>stock</a:t>
            </a:r>
          </a:p>
          <a:p>
            <a:pPr lvl="1"/>
            <a:r>
              <a:rPr lang="en-GB" sz="1800" dirty="0" smtClean="0"/>
              <a:t>Pigs/poultry</a:t>
            </a:r>
            <a:endParaRPr lang="en-GB" sz="1800" dirty="0"/>
          </a:p>
          <a:p>
            <a:pPr lvl="2"/>
            <a:r>
              <a:rPr lang="en-GB" sz="1400" dirty="0" smtClean="0"/>
              <a:t>0-2 = 0</a:t>
            </a:r>
          </a:p>
          <a:p>
            <a:pPr lvl="2"/>
            <a:r>
              <a:rPr lang="en-GB" sz="1400" dirty="0" smtClean="0"/>
              <a:t>2-4 = 1</a:t>
            </a:r>
          </a:p>
          <a:p>
            <a:pPr lvl="2"/>
            <a:r>
              <a:rPr lang="en-GB" sz="1400" dirty="0" smtClean="0"/>
              <a:t>4-6 = 2</a:t>
            </a:r>
          </a:p>
          <a:p>
            <a:pPr lvl="2"/>
            <a:r>
              <a:rPr lang="en-GB" sz="1400" dirty="0" smtClean="0"/>
              <a:t>6-8 = 3</a:t>
            </a:r>
          </a:p>
          <a:p>
            <a:pPr lvl="2"/>
            <a:r>
              <a:rPr lang="en-GB" sz="1400" dirty="0" smtClean="0"/>
              <a:t>8-10 = 4</a:t>
            </a:r>
          </a:p>
          <a:p>
            <a:pPr lvl="1"/>
            <a:endParaRPr lang="en-GB" sz="1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Which of the following best describes the target group:</a:t>
            </a:r>
          </a:p>
          <a:p>
            <a:pPr lvl="1"/>
            <a:r>
              <a:rPr lang="en-GB" dirty="0"/>
              <a:t>Pastoral</a:t>
            </a:r>
          </a:p>
          <a:p>
            <a:pPr lvl="1"/>
            <a:r>
              <a:rPr lang="en-GB" dirty="0"/>
              <a:t>Agro-pastoral/mixed</a:t>
            </a:r>
          </a:p>
          <a:p>
            <a:pPr lvl="1"/>
            <a:r>
              <a:rPr lang="en-GB" dirty="0"/>
              <a:t>Intensive/mixed (crop-livestock)</a:t>
            </a:r>
          </a:p>
          <a:p>
            <a:pPr lvl="1"/>
            <a:r>
              <a:rPr lang="en-GB" dirty="0"/>
              <a:t>Landless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Farming system</a:t>
            </a:r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-25400"/>
            <a:ext cx="5181600" cy="69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z="3000" smtClean="0">
                <a:solidFill>
                  <a:srgbClr val="C00000"/>
                </a:solidFill>
              </a:rPr>
              <a:t>Experiences in testing and application of the tool 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/>
          <a:lstStyle/>
          <a:p>
            <a:r>
              <a:rPr lang="en-US" sz="2600" smtClean="0"/>
              <a:t>Tested to prioritize feed technologies for 3 different commodities (dairy, beef, sheep) in different parts of Ethiopia</a:t>
            </a:r>
          </a:p>
          <a:p>
            <a:r>
              <a:rPr lang="en-US" sz="2600" smtClean="0"/>
              <a:t>Preceded by assessment of livestock production and feeding systems using Feed Assessment Tool (FEAST)</a:t>
            </a:r>
          </a:p>
          <a:p>
            <a:r>
              <a:rPr lang="en-US" sz="2600" smtClean="0"/>
              <a:t>Enabled rapid prioritization and short listing of potential feed technologies</a:t>
            </a:r>
          </a:p>
          <a:p>
            <a:r>
              <a:rPr lang="en-US" sz="2600" smtClean="0"/>
              <a:t>The pre-filter (context relevance score) helped a great deal to focus attention on those technologies that are relevant in the area.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Strengths of the tool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06963"/>
          </a:xfrm>
        </p:spPr>
        <p:txBody>
          <a:bodyPr/>
          <a:lstStyle/>
          <a:p>
            <a:r>
              <a:rPr lang="en-US" sz="2800" smtClean="0"/>
              <a:t>Enables rapid location specific prioritization and short listing of feed technologies in different agro-ecologies and production systems</a:t>
            </a:r>
          </a:p>
          <a:p>
            <a:r>
              <a:rPr lang="en-US" sz="2800" smtClean="0"/>
              <a:t>Puts feed in a broader context and filters technologies for specific contexts (agro-ecology, production system, farmers’ contexts etc.)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mtClean="0"/>
              <a:t>It is robust in screening out technologies that are not relevant in a given context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mtClean="0"/>
              <a:t>Gives good indication why some technologies are not easily adopted</a:t>
            </a:r>
          </a:p>
          <a:p>
            <a:endParaRPr lang="en-US" sz="2800" smtClean="0"/>
          </a:p>
          <a:p>
            <a:endParaRPr lang="en-US" sz="280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Limitations of the tool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sz="2800" smtClean="0"/>
              <a:t>All scores are based on subjective judgments. Thus one has to be well versed with the subject matter and the local conditions to give a realistic score.</a:t>
            </a:r>
          </a:p>
          <a:p>
            <a:r>
              <a:rPr lang="en-US" sz="2800" smtClean="0"/>
              <a:t> Cost benefit analysis is based on a number of assumptions and the validity depends on the soundness of each assumption. </a:t>
            </a:r>
          </a:p>
          <a:p>
            <a:r>
              <a:rPr lang="en-US" sz="2800" smtClean="0"/>
              <a:t>Most feed technologies make only partial contribution to the total diet  </a:t>
            </a:r>
            <a:r>
              <a:rPr lang="en-US" sz="2800" smtClean="0">
                <a:sym typeface="Wingdings" pitchFamily="2" charset="2"/>
              </a:rPr>
              <a:t> </a:t>
            </a:r>
            <a:r>
              <a:rPr lang="en-US" sz="2800" smtClean="0"/>
              <a:t>a challenge of partitioning the contribution of the feed in question to the performance of the animal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386242">
            <a:off x="838200" y="2438400"/>
            <a:ext cx="6934199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8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 you!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752600" y="0"/>
            <a:ext cx="6934200" cy="1143000"/>
          </a:xfrm>
        </p:spPr>
        <p:txBody>
          <a:bodyPr/>
          <a:lstStyle/>
          <a:p>
            <a:pPr eaLnBrk="1" hangingPunct="1"/>
            <a:r>
              <a:rPr lang="en-US" smtClean="0"/>
              <a:t>Background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990600" y="1219200"/>
            <a:ext cx="7772400" cy="5638800"/>
          </a:xfrm>
        </p:spPr>
        <p:txBody>
          <a:bodyPr/>
          <a:lstStyle/>
          <a:p>
            <a:pPr eaLnBrk="1" hangingPunct="1"/>
            <a:r>
              <a:rPr lang="en-US" sz="2800" smtClean="0"/>
              <a:t>Reality No. 1 (Reality of farmers)</a:t>
            </a:r>
          </a:p>
          <a:p>
            <a:pPr lvl="1" eaLnBrk="1" hangingPunct="1"/>
            <a:r>
              <a:rPr lang="en-US" sz="2400" smtClean="0"/>
              <a:t>Livestock production is important </a:t>
            </a:r>
          </a:p>
          <a:p>
            <a:pPr lvl="1" eaLnBrk="1" hangingPunct="1"/>
            <a:r>
              <a:rPr lang="en-US" sz="2400" smtClean="0"/>
              <a:t>Feed is a major constraints (FEAST &amp; Other reports)</a:t>
            </a:r>
          </a:p>
          <a:p>
            <a:pPr lvl="1" eaLnBrk="1" hangingPunct="1"/>
            <a:r>
              <a:rPr lang="en-US" sz="2400" smtClean="0"/>
              <a:t>Farmers are looking for a remedy to the problem</a:t>
            </a:r>
          </a:p>
          <a:p>
            <a:pPr eaLnBrk="1" hangingPunct="1"/>
            <a:r>
              <a:rPr lang="en-US" sz="2800" smtClean="0"/>
              <a:t>Reality No. 2 (Reality of research &amp; development efforts)</a:t>
            </a:r>
          </a:p>
          <a:p>
            <a:pPr lvl="1" eaLnBrk="1" hangingPunct="1"/>
            <a:r>
              <a:rPr lang="en-US" sz="2400" smtClean="0"/>
              <a:t>Various feed technologies generated by the research system</a:t>
            </a:r>
          </a:p>
          <a:p>
            <a:pPr lvl="1" eaLnBrk="1" hangingPunct="1"/>
            <a:r>
              <a:rPr lang="en-US" sz="2400" smtClean="0"/>
              <a:t>Lack of systematic approach for prioritizing available feed technologies</a:t>
            </a:r>
          </a:p>
          <a:p>
            <a:pPr lvl="1" eaLnBrk="1" hangingPunct="1"/>
            <a:r>
              <a:rPr lang="en-US" sz="2400" smtClean="0"/>
              <a:t>Poor adoption rate of available technologies</a:t>
            </a:r>
          </a:p>
          <a:p>
            <a:pPr lvl="1" eaLnBrk="1" hangingPunct="1"/>
            <a:r>
              <a:rPr lang="en-US" sz="2400" smtClean="0"/>
              <a:t>Wastage of substantial efforts and resources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4525963"/>
          </a:xfrm>
        </p:spPr>
        <p:txBody>
          <a:bodyPr/>
          <a:lstStyle/>
          <a:p>
            <a:pPr eaLnBrk="1" hangingPunct="1"/>
            <a:r>
              <a:rPr lang="en-GB" dirty="0" smtClean="0"/>
              <a:t>Failure to place feed in broader livelihood context</a:t>
            </a:r>
          </a:p>
          <a:p>
            <a:pPr eaLnBrk="1" hangingPunct="1"/>
            <a:r>
              <a:rPr lang="en-GB" dirty="0" smtClean="0"/>
              <a:t>Lack of farmer design and ownership</a:t>
            </a:r>
          </a:p>
          <a:p>
            <a:pPr eaLnBrk="1" hangingPunct="1"/>
            <a:r>
              <a:rPr lang="en-GB" dirty="0" smtClean="0"/>
              <a:t>Neglect of how interventions fit the context: land, labour, cash, knowledge etc</a:t>
            </a:r>
          </a:p>
        </p:txBody>
      </p:sp>
      <p:sp>
        <p:nvSpPr>
          <p:cNvPr id="5" name="Right Brace 4"/>
          <p:cNvSpPr/>
          <p:nvPr/>
        </p:nvSpPr>
        <p:spPr bwMode="auto">
          <a:xfrm>
            <a:off x="5715000" y="1981200"/>
            <a:ext cx="762000" cy="1752600"/>
          </a:xfrm>
          <a:prstGeom prst="rightBrac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 dirty="0">
              <a:solidFill>
                <a:srgbClr val="C00000"/>
              </a:solidFill>
              <a:ea typeface="+mn-ea"/>
            </a:endParaRPr>
          </a:p>
        </p:txBody>
      </p:sp>
      <p:sp>
        <p:nvSpPr>
          <p:cNvPr id="6" name="Right Brace 5"/>
          <p:cNvSpPr/>
          <p:nvPr/>
        </p:nvSpPr>
        <p:spPr bwMode="auto">
          <a:xfrm>
            <a:off x="5867400" y="3962400"/>
            <a:ext cx="609600" cy="1752600"/>
          </a:xfrm>
          <a:prstGeom prst="rightBrace">
            <a:avLst/>
          </a:prstGeom>
          <a:noFill/>
          <a:ln w="254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rgbClr val="000000"/>
              </a:solidFill>
              <a:ea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05600" y="2514600"/>
            <a:ext cx="1671638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600" dirty="0">
                <a:solidFill>
                  <a:srgbClr val="000000"/>
                </a:solidFill>
                <a:latin typeface="Arial"/>
                <a:ea typeface="+mn-ea"/>
              </a:rPr>
              <a:t>FEAST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05600" y="4495800"/>
            <a:ext cx="1519238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600" dirty="0" err="1">
                <a:solidFill>
                  <a:srgbClr val="000000"/>
                </a:solidFill>
                <a:latin typeface="Arial"/>
                <a:ea typeface="+mn-ea"/>
              </a:rPr>
              <a:t>Techfit</a:t>
            </a:r>
            <a:endParaRPr lang="en-GB" sz="36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olidFill>
                  <a:srgbClr val="C00000"/>
                </a:solidFill>
              </a:rPr>
              <a:t>Feed interventions often do not work – why?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TechFit?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 eaLnBrk="1" hangingPunct="1"/>
            <a:r>
              <a:rPr lang="en-US" smtClean="0"/>
              <a:t>A discussion tool for prioritizing feed technologies</a:t>
            </a:r>
          </a:p>
          <a:p>
            <a:pPr eaLnBrk="1" hangingPunct="1"/>
            <a:r>
              <a:rPr lang="en-US" smtClean="0"/>
              <a:t>Helps to identify suitable technologies for evaluation and screening</a:t>
            </a:r>
          </a:p>
          <a:p>
            <a:pPr eaLnBrk="1" hangingPunct="1"/>
            <a:r>
              <a:rPr lang="en-US" smtClean="0"/>
              <a:t>Designed to filter best bet technologies from a basket of technologies available to farmers</a:t>
            </a:r>
          </a:p>
          <a:p>
            <a:pPr eaLnBrk="1" hangingPunct="1"/>
            <a:r>
              <a:rPr lang="en-US" smtClean="0"/>
              <a:t>Provides better understanding of why and why not technologies work or do not work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/>
          <a:lstStyle/>
          <a:p>
            <a:r>
              <a:rPr lang="en-US" sz="3600" dirty="0" smtClean="0"/>
              <a:t>Technology options to address feed problem (list of potentially available technologies)</a:t>
            </a:r>
          </a:p>
          <a:p>
            <a:r>
              <a:rPr lang="en-US" sz="3600" dirty="0" smtClean="0"/>
              <a:t>Technologies are filtered at different levels</a:t>
            </a:r>
          </a:p>
          <a:p>
            <a:r>
              <a:rPr lang="en-US" sz="3600" dirty="0" smtClean="0"/>
              <a:t>Only technologies with high total scores carried forward to the main filter</a:t>
            </a:r>
          </a:p>
        </p:txBody>
      </p:sp>
      <p:sp>
        <p:nvSpPr>
          <p:cNvPr id="717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How does it work?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smtClean="0"/>
              <a:t>How does it work? </a:t>
            </a:r>
            <a:r>
              <a:rPr lang="en-US" sz="2800" smtClean="0">
                <a:solidFill>
                  <a:srgbClr val="FFC000"/>
                </a:solidFill>
              </a:rPr>
              <a:t>(Cont …)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/>
          <a:lstStyle/>
          <a:p>
            <a:r>
              <a:rPr lang="en-US" smtClean="0"/>
              <a:t>Main filter – involves combining scores of technology and context attributes to arrive at total score</a:t>
            </a:r>
          </a:p>
          <a:p>
            <a:r>
              <a:rPr lang="en-US" smtClean="0"/>
              <a:t>Technology attributes – requirement of a given technology for land, labor, cash/credit, inputs and knowledge</a:t>
            </a:r>
          </a:p>
          <a:p>
            <a:pPr lvl="1"/>
            <a:r>
              <a:rPr lang="en-US" smtClean="0"/>
              <a:t>High score =&gt; low likelihood of adoption</a:t>
            </a:r>
          </a:p>
          <a:p>
            <a:r>
              <a:rPr lang="en-US" smtClean="0"/>
              <a:t>Context attributes – availability of land, labor, cash/credit, inputs and knowledge</a:t>
            </a:r>
          </a:p>
          <a:p>
            <a:pPr lvl="1"/>
            <a:r>
              <a:rPr lang="en-US" smtClean="0"/>
              <a:t>High score =&gt; high likelihood of adoption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pPr eaLnBrk="1" hangingPunct="1"/>
            <a:r>
              <a:rPr lang="en-US" sz="3000" dirty="0" smtClean="0"/>
              <a:t>Match farmers’ context to technology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990600"/>
          <a:ext cx="8229600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1066800"/>
                <a:gridCol w="2590800"/>
                <a:gridCol w="1905000"/>
              </a:tblGrid>
              <a:tr h="1205345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Score (1-5) for technology attribute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Score (1-5) for context attribute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/>
                </a:tc>
              </a:tr>
              <a:tr h="459179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Land (1-5)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X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Land (1-5)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=</a:t>
                      </a:r>
                      <a:endParaRPr lang="en-US" sz="2600" dirty="0"/>
                    </a:p>
                  </a:txBody>
                  <a:tcPr/>
                </a:tc>
              </a:tr>
              <a:tr h="459179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Labor (1-5)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X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Labor (1-5)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=</a:t>
                      </a:r>
                      <a:endParaRPr lang="en-US" sz="2600" dirty="0"/>
                    </a:p>
                  </a:txBody>
                  <a:tcPr/>
                </a:tc>
              </a:tr>
              <a:tr h="459179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Credit (1-5)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X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Credit (1-5)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=</a:t>
                      </a:r>
                      <a:endParaRPr lang="en-US" sz="2600" dirty="0"/>
                    </a:p>
                  </a:txBody>
                  <a:tcPr/>
                </a:tc>
              </a:tr>
              <a:tr h="459179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Input (1-5)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X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Input (1-5)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=</a:t>
                      </a:r>
                      <a:endParaRPr lang="en-US" sz="2600" dirty="0"/>
                    </a:p>
                  </a:txBody>
                  <a:tcPr/>
                </a:tc>
              </a:tr>
              <a:tr h="459179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Knowledge (1-5)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X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Knowledge (1-5)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=</a:t>
                      </a:r>
                      <a:endParaRPr lang="en-US" sz="2600" dirty="0"/>
                    </a:p>
                  </a:txBody>
                  <a:tcPr/>
                </a:tc>
              </a:tr>
              <a:tr h="459179"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rgbClr val="002060"/>
                          </a:solidFill>
                        </a:rPr>
                        <a:t>Total score</a:t>
                      </a:r>
                      <a:endParaRPr lang="en-US" sz="2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rgbClr val="002060"/>
                          </a:solidFill>
                        </a:rPr>
                        <a:t>=</a:t>
                      </a:r>
                      <a:endParaRPr lang="en-US" sz="2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59179"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rgbClr val="002060"/>
                          </a:solidFill>
                        </a:rPr>
                        <a:t>Rank</a:t>
                      </a:r>
                      <a:endParaRPr lang="en-US" sz="2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rgbClr val="002060"/>
                          </a:solidFill>
                        </a:rPr>
                        <a:t>?</a:t>
                      </a:r>
                      <a:endParaRPr lang="en-US" sz="2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5943600"/>
            <a:ext cx="8305800" cy="6461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If technology demands land =&gt; low score for land</a:t>
            </a:r>
          </a:p>
          <a:p>
            <a:pPr>
              <a:defRPr/>
            </a:pPr>
            <a:r>
              <a:rPr lang="en-US" dirty="0"/>
              <a:t>If farmers do not have or have very small land holding =&gt; Low score for land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0" y="-76200"/>
          <a:ext cx="9237663" cy="693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Slide" r:id="rId4" imgW="4570388" imgH="3427437" progId="PowerPoint.Slide.12">
                  <p:embed/>
                </p:oleObj>
              </mc:Choice>
              <mc:Fallback>
                <p:oleObj name="Slide" r:id="rId4" imgW="4570388" imgH="3427437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76200"/>
                        <a:ext cx="9237663" cy="693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461</TotalTime>
  <Words>1353</Words>
  <Application>Microsoft Office PowerPoint</Application>
  <PresentationFormat>On-screen Show (4:3)</PresentationFormat>
  <Paragraphs>226</Paragraphs>
  <Slides>26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Slide</vt:lpstr>
      <vt:lpstr>TechFit : A Tool for Prioritizing Feed Technologies </vt:lpstr>
      <vt:lpstr>Objectives</vt:lpstr>
      <vt:lpstr>Background</vt:lpstr>
      <vt:lpstr>Feed interventions often do not work – why?</vt:lpstr>
      <vt:lpstr>What is TechFit?</vt:lpstr>
      <vt:lpstr>How does it work?</vt:lpstr>
      <vt:lpstr>How does it work? (Cont …)</vt:lpstr>
      <vt:lpstr>Match farmers’ context to technology</vt:lpstr>
      <vt:lpstr>PowerPoint Presentation</vt:lpstr>
      <vt:lpstr>How to do scoring and ranking?</vt:lpstr>
      <vt:lpstr>Cost benefit analysis</vt:lpstr>
      <vt:lpstr>Cost-benefit analysis</vt:lpstr>
      <vt:lpstr>PowerPoint Presentation</vt:lpstr>
      <vt:lpstr>PowerPoint Presentation</vt:lpstr>
      <vt:lpstr>PowerPoint Presentation</vt:lpstr>
      <vt:lpstr>Data we need to derive from FEAST to feed into Techfit </vt:lpstr>
      <vt:lpstr>Seasonality</vt:lpstr>
      <vt:lpstr>Quantity</vt:lpstr>
      <vt:lpstr>Quality</vt:lpstr>
      <vt:lpstr>Commodity focus</vt:lpstr>
      <vt:lpstr>Farming system</vt:lpstr>
      <vt:lpstr>PowerPoint Presentation</vt:lpstr>
      <vt:lpstr>Experiences in testing and application of the tool </vt:lpstr>
      <vt:lpstr>Strengths of the tool</vt:lpstr>
      <vt:lpstr>Limitations of the tool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Techfit</dc:title>
  <dc:creator>toshiba</dc:creator>
  <cp:lastModifiedBy>Wamatu, Jane</cp:lastModifiedBy>
  <cp:revision>50</cp:revision>
  <dcterms:created xsi:type="dcterms:W3CDTF">2012-05-04T20:14:25Z</dcterms:created>
  <dcterms:modified xsi:type="dcterms:W3CDTF">2014-02-03T18:29:08Z</dcterms:modified>
</cp:coreProperties>
</file>